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85EF633-5FA0-446E-AAF6-A146143C1870}" type="datetimeFigureOut">
              <a:rPr lang="en-US" smtClean="0"/>
              <a:pPr/>
              <a:t>3/13/2008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7A879B7E-0EE5-484E-8032-CE5F355120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5EF633-5FA0-446E-AAF6-A146143C1870}" type="datetimeFigureOut">
              <a:rPr lang="en-US" smtClean="0"/>
              <a:pPr/>
              <a:t>3/13/2008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79B7E-0EE5-484E-8032-CE5F355120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5EF633-5FA0-446E-AAF6-A146143C1870}" type="datetimeFigureOut">
              <a:rPr lang="en-US" smtClean="0"/>
              <a:pPr/>
              <a:t>3/13/2008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79B7E-0EE5-484E-8032-CE5F355120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85EF633-5FA0-446E-AAF6-A146143C1870}" type="datetimeFigureOut">
              <a:rPr lang="en-US" smtClean="0"/>
              <a:pPr/>
              <a:t>3/13/2008</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7A879B7E-0EE5-484E-8032-CE5F355120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85EF633-5FA0-446E-AAF6-A146143C1870}" type="datetimeFigureOut">
              <a:rPr lang="en-US" smtClean="0"/>
              <a:pPr/>
              <a:t>3/13/2008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7A879B7E-0EE5-484E-8032-CE5F35512074}"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85EF633-5FA0-446E-AAF6-A146143C1870}" type="datetimeFigureOut">
              <a:rPr lang="en-US" smtClean="0"/>
              <a:pPr/>
              <a:t>3/13/2008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A879B7E-0EE5-484E-8032-CE5F355120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85EF633-5FA0-446E-AAF6-A146143C1870}" type="datetimeFigureOut">
              <a:rPr lang="en-US" smtClean="0"/>
              <a:pPr/>
              <a:t>3/13/2008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7A879B7E-0EE5-484E-8032-CE5F35512074}"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85EF633-5FA0-446E-AAF6-A146143C1870}" type="datetimeFigureOut">
              <a:rPr lang="en-US" smtClean="0"/>
              <a:pPr/>
              <a:t>3/13/2008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79B7E-0EE5-484E-8032-CE5F355120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85EF633-5FA0-446E-AAF6-A146143C1870}" type="datetimeFigureOut">
              <a:rPr lang="en-US" smtClean="0"/>
              <a:pPr/>
              <a:t>3/13/2008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879B7E-0EE5-484E-8032-CE5F355120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85EF633-5FA0-446E-AAF6-A146143C1870}" type="datetimeFigureOut">
              <a:rPr lang="en-US" smtClean="0"/>
              <a:pPr/>
              <a:t>3/13/2008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879B7E-0EE5-484E-8032-CE5F355120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85EF633-5FA0-446E-AAF6-A146143C1870}" type="datetimeFigureOut">
              <a:rPr lang="en-US" smtClean="0"/>
              <a:pPr/>
              <a:t>3/13/2008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A879B7E-0EE5-484E-8032-CE5F35512074}"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85EF633-5FA0-446E-AAF6-A146143C1870}" type="datetimeFigureOut">
              <a:rPr lang="en-US" smtClean="0"/>
              <a:pPr/>
              <a:t>3/13/2008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A879B7E-0EE5-484E-8032-CE5F35512074}"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371600"/>
            <a:ext cx="8458200" cy="1222375"/>
          </a:xfrm>
        </p:spPr>
        <p:txBody>
          <a:bodyPr>
            <a:normAutofit/>
          </a:bodyPr>
          <a:lstStyle/>
          <a:p>
            <a:r>
              <a:rPr lang="en-US" sz="6000" dirty="0" smtClean="0">
                <a:solidFill>
                  <a:schemeClr val="bg2">
                    <a:lumMod val="20000"/>
                    <a:lumOff val="80000"/>
                  </a:schemeClr>
                </a:solidFill>
              </a:rPr>
              <a:t>Ink Analysis</a:t>
            </a:r>
            <a:endParaRPr lang="en-US" sz="6000" dirty="0">
              <a:solidFill>
                <a:schemeClr val="bg2">
                  <a:lumMod val="20000"/>
                  <a:lumOff val="80000"/>
                </a:schemeClr>
              </a:solidFill>
            </a:endParaRPr>
          </a:p>
        </p:txBody>
      </p:sp>
      <p:sp>
        <p:nvSpPr>
          <p:cNvPr id="3" name="Subtitle 2"/>
          <p:cNvSpPr>
            <a:spLocks noGrp="1"/>
          </p:cNvSpPr>
          <p:nvPr>
            <p:ph type="subTitle" idx="1"/>
          </p:nvPr>
        </p:nvSpPr>
        <p:spPr/>
        <p:txBody>
          <a:bodyPr/>
          <a:lstStyle/>
          <a:p>
            <a:endParaRPr lang="en-US" dirty="0"/>
          </a:p>
        </p:txBody>
      </p:sp>
      <p:pic>
        <p:nvPicPr>
          <p:cNvPr id="35842" name="Picture 2" descr="Most Expensive Pen"/>
          <p:cNvPicPr>
            <a:picLocks noChangeAspect="1" noChangeArrowheads="1"/>
          </p:cNvPicPr>
          <p:nvPr/>
        </p:nvPicPr>
        <p:blipFill>
          <a:blip r:embed="rId2"/>
          <a:srcRect/>
          <a:stretch>
            <a:fillRect/>
          </a:stretch>
        </p:blipFill>
        <p:spPr bwMode="auto">
          <a:xfrm>
            <a:off x="1600200" y="2821306"/>
            <a:ext cx="4953000" cy="329374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686800" cy="4525963"/>
          </a:xfrm>
          <a:noFill/>
        </p:spPr>
        <p:txBody>
          <a:bodyPr/>
          <a:lstStyle/>
          <a:p>
            <a:r>
              <a:rPr lang="en-US" b="1" dirty="0" smtClean="0">
                <a:solidFill>
                  <a:schemeClr val="tx1"/>
                </a:solidFill>
              </a:rPr>
              <a:t>There are pens, and then there are writing instruments.  This instrument is the world's most expensive ballpoint pen with 840 diamonds and 20 carats in gemstones. It's made by Mont Blanc and Van </a:t>
            </a:r>
            <a:r>
              <a:rPr lang="en-US" b="1" dirty="0" err="1" smtClean="0">
                <a:solidFill>
                  <a:schemeClr val="tx1"/>
                </a:solidFill>
              </a:rPr>
              <a:t>Cleef</a:t>
            </a:r>
            <a:r>
              <a:rPr lang="en-US" b="1" dirty="0" smtClean="0">
                <a:solidFill>
                  <a:schemeClr val="tx1"/>
                </a:solidFill>
              </a:rPr>
              <a:t> &amp; </a:t>
            </a:r>
            <a:r>
              <a:rPr lang="en-US" b="1" dirty="0" err="1" smtClean="0">
                <a:solidFill>
                  <a:schemeClr val="tx1"/>
                </a:solidFill>
              </a:rPr>
              <a:t>Arpels</a:t>
            </a:r>
            <a:r>
              <a:rPr lang="en-US" b="1" dirty="0" smtClean="0">
                <a:solidFill>
                  <a:schemeClr val="tx1"/>
                </a:solidFill>
              </a:rPr>
              <a:t>. Each pen takes one and a half years to make, and only nine will me made. </a:t>
            </a:r>
            <a:r>
              <a:rPr lang="en-US" b="1" u="sng" dirty="0" smtClean="0">
                <a:solidFill>
                  <a:schemeClr val="tx1"/>
                </a:solidFill>
              </a:rPr>
              <a:t>Each pen will cost $730,000.</a:t>
            </a:r>
            <a:r>
              <a:rPr lang="en-US" b="1" dirty="0" smtClean="0">
                <a:solidFill>
                  <a:schemeClr val="tx1"/>
                </a:solidFill>
              </a:rPr>
              <a:t/>
            </a:r>
            <a:br>
              <a:rPr lang="en-US" b="1" dirty="0" smtClean="0">
                <a:solidFill>
                  <a:schemeClr val="tx1"/>
                </a:solidFill>
              </a:rPr>
            </a:br>
            <a:endParaRPr lang="en-US" b="1" dirty="0">
              <a:solidFill>
                <a:schemeClr val="tx1"/>
              </a:solidFill>
            </a:endParaRPr>
          </a:p>
        </p:txBody>
      </p:sp>
      <p:pic>
        <p:nvPicPr>
          <p:cNvPr id="4" name="Picture 2" descr="Most Expensive Pen"/>
          <p:cNvPicPr>
            <a:picLocks noChangeAspect="1" noChangeArrowheads="1"/>
          </p:cNvPicPr>
          <p:nvPr/>
        </p:nvPicPr>
        <p:blipFill>
          <a:blip r:embed="rId2"/>
          <a:srcRect/>
          <a:stretch>
            <a:fillRect/>
          </a:stretch>
        </p:blipFill>
        <p:spPr bwMode="auto">
          <a:xfrm>
            <a:off x="3581400" y="5181600"/>
            <a:ext cx="2091205" cy="139065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 we learned, ink can be analyzed by…</a:t>
            </a:r>
            <a:endParaRPr lang="en-US" dirty="0"/>
          </a:p>
        </p:txBody>
      </p:sp>
      <p:sp>
        <p:nvSpPr>
          <p:cNvPr id="3" name="Content Placeholder 2"/>
          <p:cNvSpPr>
            <a:spLocks noGrp="1"/>
          </p:cNvSpPr>
          <p:nvPr>
            <p:ph idx="1"/>
          </p:nvPr>
        </p:nvSpPr>
        <p:spPr/>
        <p:txBody>
          <a:bodyPr/>
          <a:lstStyle/>
          <a:p>
            <a:r>
              <a:rPr lang="en-US" b="1" dirty="0" smtClean="0">
                <a:solidFill>
                  <a:schemeClr val="tx1"/>
                </a:solidFill>
              </a:rPr>
              <a:t>Chromatography</a:t>
            </a:r>
          </a:p>
          <a:p>
            <a:endParaRPr lang="en-US" b="1" dirty="0" smtClean="0">
              <a:solidFill>
                <a:schemeClr val="tx1"/>
              </a:solidFill>
            </a:endParaRPr>
          </a:p>
          <a:p>
            <a:endParaRPr lang="en-US" b="1" dirty="0" smtClean="0">
              <a:solidFill>
                <a:schemeClr val="tx1"/>
              </a:solidFill>
            </a:endParaRPr>
          </a:p>
          <a:p>
            <a:r>
              <a:rPr lang="en-US" b="1" dirty="0" smtClean="0">
                <a:solidFill>
                  <a:schemeClr val="tx1"/>
                </a:solidFill>
              </a:rPr>
              <a:t>Most commercial </a:t>
            </a:r>
          </a:p>
          <a:p>
            <a:pPr>
              <a:buNone/>
            </a:pPr>
            <a:r>
              <a:rPr lang="en-US" b="1" dirty="0" smtClean="0">
                <a:solidFill>
                  <a:schemeClr val="tx1"/>
                </a:solidFill>
              </a:rPr>
              <a:t>inks contain </a:t>
            </a:r>
          </a:p>
          <a:p>
            <a:pPr>
              <a:buNone/>
            </a:pPr>
            <a:r>
              <a:rPr lang="en-US" b="1" dirty="0" smtClean="0">
                <a:solidFill>
                  <a:schemeClr val="tx1"/>
                </a:solidFill>
              </a:rPr>
              <a:t>several dyes</a:t>
            </a:r>
            <a:endParaRPr lang="en-US" b="1" dirty="0">
              <a:solidFill>
                <a:schemeClr val="tx1"/>
              </a:solidFill>
            </a:endParaRPr>
          </a:p>
        </p:txBody>
      </p:sp>
      <p:pic>
        <p:nvPicPr>
          <p:cNvPr id="38914" name="Picture 2" descr="http://www.micromountain.com/sci_diagrams/sci_app/sci_app_assets/ctoganim.gif"/>
          <p:cNvPicPr>
            <a:picLocks noChangeAspect="1" noChangeArrowheads="1" noCrop="1"/>
          </p:cNvPicPr>
          <p:nvPr/>
        </p:nvPicPr>
        <p:blipFill>
          <a:blip r:embed="rId2"/>
          <a:srcRect/>
          <a:stretch>
            <a:fillRect/>
          </a:stretch>
        </p:blipFill>
        <p:spPr bwMode="auto">
          <a:xfrm>
            <a:off x="4114800" y="1676400"/>
            <a:ext cx="3044952" cy="411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8914"/>
                                        </p:tgtEl>
                                        <p:attrNameLst>
                                          <p:attrName>style.visibility</p:attrName>
                                        </p:attrNameLst>
                                      </p:cBhvr>
                                      <p:to>
                                        <p:strVal val="visible"/>
                                      </p:to>
                                    </p:set>
                                    <p:animEffect transition="in" filter="fade">
                                      <p:cBhvr>
                                        <p:cTn id="12" dur="1000"/>
                                        <p:tgtEl>
                                          <p:spTgt spid="38914"/>
                                        </p:tgtEl>
                                      </p:cBhvr>
                                    </p:animEffect>
                                    <p:anim calcmode="lin" valueType="num">
                                      <p:cBhvr>
                                        <p:cTn id="13" dur="1000" fill="hold"/>
                                        <p:tgtEl>
                                          <p:spTgt spid="38914"/>
                                        </p:tgtEl>
                                        <p:attrNameLst>
                                          <p:attrName>ppt_x</p:attrName>
                                        </p:attrNameLst>
                                      </p:cBhvr>
                                      <p:tavLst>
                                        <p:tav tm="0">
                                          <p:val>
                                            <p:strVal val="#ppt_x"/>
                                          </p:val>
                                        </p:tav>
                                        <p:tav tm="100000">
                                          <p:val>
                                            <p:strVal val="#ppt_x"/>
                                          </p:val>
                                        </p:tav>
                                      </p:tavLst>
                                    </p:anim>
                                    <p:anim calcmode="lin" valueType="num">
                                      <p:cBhvr>
                                        <p:cTn id="14" dur="1000" fill="hold"/>
                                        <p:tgtEl>
                                          <p:spTgt spid="3891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7"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7"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is ink removed from a questioned document for chromatographic analysis?</a:t>
            </a:r>
            <a:endParaRPr lang="en-US" dirty="0"/>
          </a:p>
        </p:txBody>
      </p:sp>
      <p:sp>
        <p:nvSpPr>
          <p:cNvPr id="3" name="Content Placeholder 2"/>
          <p:cNvSpPr>
            <a:spLocks noGrp="1"/>
          </p:cNvSpPr>
          <p:nvPr>
            <p:ph idx="1"/>
          </p:nvPr>
        </p:nvSpPr>
        <p:spPr>
          <a:xfrm>
            <a:off x="304800" y="1752600"/>
            <a:ext cx="5105400" cy="4327525"/>
          </a:xfrm>
        </p:spPr>
        <p:txBody>
          <a:bodyPr/>
          <a:lstStyle/>
          <a:p>
            <a:r>
              <a:rPr lang="en-US" dirty="0" smtClean="0"/>
              <a:t>Needle punches out a ink samples from the paper</a:t>
            </a:r>
          </a:p>
          <a:p>
            <a:r>
              <a:rPr lang="en-US" dirty="0" smtClean="0"/>
              <a:t>~1o plugs are sufficient</a:t>
            </a:r>
          </a:p>
          <a:p>
            <a:endParaRPr lang="en-US" dirty="0"/>
          </a:p>
        </p:txBody>
      </p:sp>
      <p:pic>
        <p:nvPicPr>
          <p:cNvPr id="40962" name="Picture 2" descr="http://www.co.washington.or.us/cgi/advisory/graphics/graf1004/syringe.jpg"/>
          <p:cNvPicPr>
            <a:picLocks noChangeAspect="1" noChangeArrowheads="1"/>
          </p:cNvPicPr>
          <p:nvPr/>
        </p:nvPicPr>
        <p:blipFill>
          <a:blip r:embed="rId2"/>
          <a:srcRect/>
          <a:stretch>
            <a:fillRect/>
          </a:stretch>
        </p:blipFill>
        <p:spPr bwMode="auto">
          <a:xfrm>
            <a:off x="5638800" y="1806088"/>
            <a:ext cx="2895600" cy="4566138"/>
          </a:xfrm>
          <a:prstGeom prst="rect">
            <a:avLst/>
          </a:prstGeom>
          <a:noFill/>
        </p:spPr>
      </p:pic>
      <p:pic>
        <p:nvPicPr>
          <p:cNvPr id="40964" name="Picture 4" descr="http://www.chembio.uoguelph.ca/educmat/chm258/anims/paperanim.gif"/>
          <p:cNvPicPr>
            <a:picLocks noChangeAspect="1" noChangeArrowheads="1" noCrop="1"/>
          </p:cNvPicPr>
          <p:nvPr/>
        </p:nvPicPr>
        <p:blipFill>
          <a:blip r:embed="rId3"/>
          <a:srcRect/>
          <a:stretch>
            <a:fillRect/>
          </a:stretch>
        </p:blipFill>
        <p:spPr bwMode="auto">
          <a:xfrm>
            <a:off x="685800" y="3581400"/>
            <a:ext cx="3200400" cy="292036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p:cTn id="7" dur="500" fill="hold"/>
                                        <p:tgtEl>
                                          <p:spTgt spid="40962"/>
                                        </p:tgtEl>
                                        <p:attrNameLst>
                                          <p:attrName>ppt_w</p:attrName>
                                        </p:attrNameLst>
                                      </p:cBhvr>
                                      <p:tavLst>
                                        <p:tav tm="0">
                                          <p:val>
                                            <p:fltVal val="0"/>
                                          </p:val>
                                        </p:tav>
                                        <p:tav tm="100000">
                                          <p:val>
                                            <p:strVal val="#ppt_w"/>
                                          </p:val>
                                        </p:tav>
                                      </p:tavLst>
                                    </p:anim>
                                    <p:anim calcmode="lin" valueType="num">
                                      <p:cBhvr>
                                        <p:cTn id="8" dur="500" fill="hold"/>
                                        <p:tgtEl>
                                          <p:spTgt spid="4096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23" presetClass="entr" presetSubtype="16" fill="hold" nodeType="withEffect">
                                  <p:stCondLst>
                                    <p:cond delay="0"/>
                                  </p:stCondLst>
                                  <p:childTnLst>
                                    <p:set>
                                      <p:cBhvr>
                                        <p:cTn id="14" dur="1" fill="hold">
                                          <p:stCondLst>
                                            <p:cond delay="0"/>
                                          </p:stCondLst>
                                        </p:cTn>
                                        <p:tgtEl>
                                          <p:spTgt spid="40964"/>
                                        </p:tgtEl>
                                        <p:attrNameLst>
                                          <p:attrName>style.visibility</p:attrName>
                                        </p:attrNameLst>
                                      </p:cBhvr>
                                      <p:to>
                                        <p:strVal val="visible"/>
                                      </p:to>
                                    </p:set>
                                    <p:anim calcmode="lin" valueType="num">
                                      <p:cBhvr>
                                        <p:cTn id="15" dur="500" fill="hold"/>
                                        <p:tgtEl>
                                          <p:spTgt spid="40964"/>
                                        </p:tgtEl>
                                        <p:attrNameLst>
                                          <p:attrName>ppt_w</p:attrName>
                                        </p:attrNameLst>
                                      </p:cBhvr>
                                      <p:tavLst>
                                        <p:tav tm="0">
                                          <p:val>
                                            <p:fltVal val="0"/>
                                          </p:val>
                                        </p:tav>
                                        <p:tav tm="100000">
                                          <p:val>
                                            <p:strVal val="#ppt_w"/>
                                          </p:val>
                                        </p:tav>
                                      </p:tavLst>
                                    </p:anim>
                                    <p:anim calcmode="lin" valueType="num">
                                      <p:cBhvr>
                                        <p:cTn id="16" dur="500" fill="hold"/>
                                        <p:tgtEl>
                                          <p:spTgt spid="40964"/>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5257800" cy="4525963"/>
          </a:xfrm>
        </p:spPr>
        <p:txBody>
          <a:bodyPr/>
          <a:lstStyle/>
          <a:p>
            <a:r>
              <a:rPr lang="en-US" dirty="0" smtClean="0"/>
              <a:t>Since 1968, the US Treasury Dept has been cataloging all pen inks</a:t>
            </a:r>
          </a:p>
          <a:p>
            <a:r>
              <a:rPr lang="en-US" dirty="0" smtClean="0"/>
              <a:t>Based on dye-patterns of chromatography</a:t>
            </a:r>
          </a:p>
          <a:p>
            <a:r>
              <a:rPr lang="en-US" dirty="0" smtClean="0"/>
              <a:t>Useful for fraud cases</a:t>
            </a:r>
            <a:endParaRPr lang="en-US" dirty="0"/>
          </a:p>
        </p:txBody>
      </p:sp>
      <p:pic>
        <p:nvPicPr>
          <p:cNvPr id="41986" name="Picture 2" descr="http://www.politicalassassinations.com/images/RFK%20conspiracy%20test.jpg"/>
          <p:cNvPicPr>
            <a:picLocks noChangeAspect="1" noChangeArrowheads="1"/>
          </p:cNvPicPr>
          <p:nvPr/>
        </p:nvPicPr>
        <p:blipFill>
          <a:blip r:embed="rId2"/>
          <a:srcRect/>
          <a:stretch>
            <a:fillRect/>
          </a:stretch>
        </p:blipFill>
        <p:spPr bwMode="auto">
          <a:xfrm>
            <a:off x="5638800" y="381000"/>
            <a:ext cx="3289300" cy="2477254"/>
          </a:xfrm>
          <a:prstGeom prst="rect">
            <a:avLst/>
          </a:prstGeom>
          <a:noFill/>
        </p:spPr>
      </p:pic>
      <p:pic>
        <p:nvPicPr>
          <p:cNvPr id="41988" name="Picture 4" descr="http://www.granma.cu/fotos1/mayo07/robert.jpg"/>
          <p:cNvPicPr>
            <a:picLocks noChangeAspect="1" noChangeArrowheads="1"/>
          </p:cNvPicPr>
          <p:nvPr/>
        </p:nvPicPr>
        <p:blipFill>
          <a:blip r:embed="rId3"/>
          <a:srcRect/>
          <a:stretch>
            <a:fillRect/>
          </a:stretch>
        </p:blipFill>
        <p:spPr bwMode="auto">
          <a:xfrm>
            <a:off x="5700395" y="3276600"/>
            <a:ext cx="3291205" cy="2705100"/>
          </a:xfrm>
          <a:prstGeom prst="rect">
            <a:avLst/>
          </a:prstGeom>
          <a:noFill/>
        </p:spPr>
      </p:pic>
      <p:pic>
        <p:nvPicPr>
          <p:cNvPr id="41990" name="Picture 6" descr="http://www.asthepenturns.com/images/penstand.jpg"/>
          <p:cNvPicPr>
            <a:picLocks noChangeAspect="1" noChangeArrowheads="1"/>
          </p:cNvPicPr>
          <p:nvPr/>
        </p:nvPicPr>
        <p:blipFill>
          <a:blip r:embed="rId4"/>
          <a:srcRect/>
          <a:stretch>
            <a:fillRect/>
          </a:stretch>
        </p:blipFill>
        <p:spPr bwMode="auto">
          <a:xfrm>
            <a:off x="381000" y="4343400"/>
            <a:ext cx="4038600" cy="228364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Several Ink manufacturers have been…</a:t>
            </a:r>
            <a:endParaRPr lang="en-US" dirty="0"/>
          </a:p>
        </p:txBody>
      </p:sp>
      <p:sp>
        <p:nvSpPr>
          <p:cNvPr id="3" name="Content Placeholder 2"/>
          <p:cNvSpPr>
            <a:spLocks noGrp="1"/>
          </p:cNvSpPr>
          <p:nvPr>
            <p:ph idx="1"/>
          </p:nvPr>
        </p:nvSpPr>
        <p:spPr>
          <a:xfrm>
            <a:off x="304800" y="1554162"/>
            <a:ext cx="5791200" cy="4846638"/>
          </a:xfrm>
        </p:spPr>
        <p:txBody>
          <a:bodyPr>
            <a:normAutofit fontScale="92500" lnSpcReduction="10000"/>
          </a:bodyPr>
          <a:lstStyle/>
          <a:p>
            <a:r>
              <a:rPr lang="en-US" dirty="0" smtClean="0"/>
              <a:t>Voluntarily tagging their inks</a:t>
            </a:r>
          </a:p>
          <a:p>
            <a:r>
              <a:rPr lang="en-US" dirty="0" smtClean="0"/>
              <a:t>The companies change their ink tags every year</a:t>
            </a:r>
          </a:p>
          <a:p>
            <a:endParaRPr lang="en-US" dirty="0" smtClean="0"/>
          </a:p>
          <a:p>
            <a:r>
              <a:rPr lang="en-US" sz="2000" b="1" u="sng" dirty="0" smtClean="0">
                <a:solidFill>
                  <a:schemeClr val="tx1"/>
                </a:solidFill>
              </a:rPr>
              <a:t>Journal Article:</a:t>
            </a:r>
          </a:p>
          <a:p>
            <a:r>
              <a:rPr lang="en-US" sz="2000" b="1" dirty="0" smtClean="0">
                <a:solidFill>
                  <a:schemeClr val="tx1"/>
                </a:solidFill>
              </a:rPr>
              <a:t>Analysis of Indian blue ballpoint pen inks tagged with rare-earth </a:t>
            </a:r>
            <a:r>
              <a:rPr lang="en-US" sz="2000" b="1" dirty="0" err="1" smtClean="0">
                <a:solidFill>
                  <a:schemeClr val="tx1"/>
                </a:solidFill>
              </a:rPr>
              <a:t>thenoyltrifluoroacetonates</a:t>
            </a:r>
            <a:r>
              <a:rPr lang="en-US" sz="2000" b="1" dirty="0" smtClean="0">
                <a:solidFill>
                  <a:schemeClr val="tx1"/>
                </a:solidFill>
              </a:rPr>
              <a:t> by inductively coupled plasma–mass spectrometry and instrumental neutron activation analysis</a:t>
            </a:r>
          </a:p>
          <a:p>
            <a:r>
              <a:rPr lang="en-US" sz="2000" b="1" dirty="0" smtClean="0">
                <a:solidFill>
                  <a:schemeClr val="tx1"/>
                </a:solidFill>
                <a:hlinkClick r:id="" tooltip="Search for all articles by this author"/>
              </a:rPr>
              <a:t>S.D. </a:t>
            </a:r>
            <a:r>
              <a:rPr lang="en-US" sz="2000" b="1" dirty="0" err="1" smtClean="0">
                <a:solidFill>
                  <a:schemeClr val="tx1"/>
                </a:solidFill>
                <a:hlinkClick r:id="" tooltip="Search for all articles by this author"/>
              </a:rPr>
              <a:t>Maind</a:t>
            </a:r>
            <a:r>
              <a:rPr lang="en-US" sz="2000" b="1" dirty="0" err="1" smtClean="0">
                <a:solidFill>
                  <a:schemeClr val="tx1"/>
                </a:solidFill>
                <a:hlinkClick r:id=""/>
              </a:rPr>
              <a:t>a</a:t>
            </a:r>
            <a:r>
              <a:rPr lang="en-US" sz="2000" b="1" dirty="0" smtClean="0">
                <a:solidFill>
                  <a:schemeClr val="tx1"/>
                </a:solidFill>
              </a:rPr>
              <a:t>, </a:t>
            </a:r>
            <a:r>
              <a:rPr lang="en-US" sz="2000" b="1" dirty="0" smtClean="0">
                <a:solidFill>
                  <a:schemeClr val="tx1"/>
                </a:solidFill>
                <a:hlinkClick r:id="" tooltip="Search for all articles by this author"/>
              </a:rPr>
              <a:t>S.A. </a:t>
            </a:r>
            <a:r>
              <a:rPr lang="en-US" sz="2000" b="1" dirty="0" err="1" smtClean="0">
                <a:solidFill>
                  <a:schemeClr val="tx1"/>
                </a:solidFill>
                <a:hlinkClick r:id="" tooltip="Search for all articles by this author"/>
              </a:rPr>
              <a:t>Kumar</a:t>
            </a:r>
            <a:r>
              <a:rPr lang="en-US" sz="2000" b="1" dirty="0" err="1" smtClean="0">
                <a:solidFill>
                  <a:schemeClr val="tx1"/>
                </a:solidFill>
                <a:hlinkClick r:id=""/>
              </a:rPr>
              <a:t>b</a:t>
            </a:r>
            <a:r>
              <a:rPr lang="en-US" sz="2000" b="1" dirty="0" smtClean="0">
                <a:solidFill>
                  <a:schemeClr val="tx1"/>
                </a:solidFill>
              </a:rPr>
              <a:t>, </a:t>
            </a:r>
            <a:r>
              <a:rPr lang="en-US" sz="2000" b="1" dirty="0" smtClean="0">
                <a:solidFill>
                  <a:schemeClr val="tx1"/>
                </a:solidFill>
                <a:hlinkClick r:id="" tooltip="Search for all articles by this author"/>
              </a:rPr>
              <a:t>N. </a:t>
            </a:r>
            <a:r>
              <a:rPr lang="en-US" sz="2000" b="1" dirty="0" err="1" smtClean="0">
                <a:solidFill>
                  <a:schemeClr val="tx1"/>
                </a:solidFill>
                <a:hlinkClick r:id="" tooltip="Search for all articles by this author"/>
              </a:rPr>
              <a:t>Chattopadhyay</a:t>
            </a:r>
            <a:r>
              <a:rPr lang="en-US" sz="2000" b="1" dirty="0" err="1" smtClean="0">
                <a:solidFill>
                  <a:schemeClr val="tx1"/>
                </a:solidFill>
                <a:hlinkClick r:id=""/>
              </a:rPr>
              <a:t>a</a:t>
            </a:r>
            <a:r>
              <a:rPr lang="en-US" sz="2000" b="1" dirty="0" smtClean="0">
                <a:solidFill>
                  <a:schemeClr val="tx1"/>
                </a:solidFill>
              </a:rPr>
              <a:t>, </a:t>
            </a:r>
            <a:r>
              <a:rPr lang="en-US" sz="2000" b="1" dirty="0" smtClean="0">
                <a:solidFill>
                  <a:schemeClr val="tx1"/>
                </a:solidFill>
                <a:hlinkClick r:id="" tooltip="Search for all articles by this author"/>
              </a:rPr>
              <a:t>Ch. </a:t>
            </a:r>
            <a:r>
              <a:rPr lang="en-US" sz="2000" b="1" dirty="0" err="1" smtClean="0">
                <a:solidFill>
                  <a:schemeClr val="tx1"/>
                </a:solidFill>
                <a:hlinkClick r:id="" tooltip="Search for all articles by this author"/>
              </a:rPr>
              <a:t>Gandhi</a:t>
            </a:r>
            <a:r>
              <a:rPr lang="en-US" sz="2000" b="1" dirty="0" err="1" smtClean="0">
                <a:solidFill>
                  <a:schemeClr val="tx1"/>
                </a:solidFill>
                <a:hlinkClick r:id=""/>
              </a:rPr>
              <a:t>c</a:t>
            </a:r>
            <a:r>
              <a:rPr lang="en-US" sz="2000" b="1" dirty="0" smtClean="0">
                <a:solidFill>
                  <a:schemeClr val="tx1"/>
                </a:solidFill>
              </a:rPr>
              <a:t>, </a:t>
            </a:r>
            <a:r>
              <a:rPr lang="en-US" sz="2000" b="1" dirty="0" smtClean="0">
                <a:solidFill>
                  <a:schemeClr val="tx1"/>
                </a:solidFill>
                <a:hlinkClick r:id="" tooltip="Search for all articles by this author"/>
              </a:rPr>
              <a:t>M. </a:t>
            </a:r>
            <a:r>
              <a:rPr lang="en-US" sz="2000" b="1" dirty="0" err="1" smtClean="0">
                <a:solidFill>
                  <a:schemeClr val="tx1"/>
                </a:solidFill>
                <a:hlinkClick r:id="" tooltip="Search for all articles by this author"/>
              </a:rPr>
              <a:t>Sudersanan</a:t>
            </a:r>
            <a:r>
              <a:rPr lang="en-US" sz="2000" b="1" dirty="0" err="1" smtClean="0">
                <a:solidFill>
                  <a:schemeClr val="tx1"/>
                </a:solidFill>
                <a:hlinkClick r:id=""/>
              </a:rPr>
              <a:t>b</a:t>
            </a:r>
            <a:r>
              <a:rPr lang="en-US" sz="2000" b="1" dirty="0" smtClean="0">
                <a:solidFill>
                  <a:schemeClr val="tx1"/>
                </a:solidFill>
              </a:rPr>
              <a:t> </a:t>
            </a:r>
          </a:p>
          <a:p>
            <a:r>
              <a:rPr lang="en-US" sz="2000" b="1" dirty="0" smtClean="0">
                <a:solidFill>
                  <a:schemeClr val="tx1"/>
                </a:solidFill>
              </a:rPr>
              <a:t>Received 3 January 2005; received in revised form 6 May 2005; accepted 23 May 2005. published online 05 August 2005</a:t>
            </a:r>
            <a:r>
              <a:rPr lang="en-US" sz="2000" dirty="0" smtClean="0"/>
              <a:t>.</a:t>
            </a:r>
          </a:p>
          <a:p>
            <a:endParaRPr lang="en-US" sz="1600" dirty="0"/>
          </a:p>
        </p:txBody>
      </p:sp>
      <p:pic>
        <p:nvPicPr>
          <p:cNvPr id="43010" name="Picture 2" descr="http://blogs.usyd.edu.au/sydneylife/uniball.jpg"/>
          <p:cNvPicPr>
            <a:picLocks noChangeAspect="1" noChangeArrowheads="1"/>
          </p:cNvPicPr>
          <p:nvPr/>
        </p:nvPicPr>
        <p:blipFill>
          <a:blip r:embed="rId2"/>
          <a:srcRect/>
          <a:stretch>
            <a:fillRect/>
          </a:stretch>
        </p:blipFill>
        <p:spPr bwMode="auto">
          <a:xfrm>
            <a:off x="6400800" y="1295400"/>
            <a:ext cx="2421228" cy="1828800"/>
          </a:xfrm>
          <a:prstGeom prst="rect">
            <a:avLst/>
          </a:prstGeom>
          <a:noFill/>
        </p:spPr>
      </p:pic>
      <p:pic>
        <p:nvPicPr>
          <p:cNvPr id="43012" name="Picture 4" descr="http://www.thegreenhead.com/imgs/dead-fred-pen-holder-1.jpg"/>
          <p:cNvPicPr>
            <a:picLocks noChangeAspect="1" noChangeArrowheads="1"/>
          </p:cNvPicPr>
          <p:nvPr/>
        </p:nvPicPr>
        <p:blipFill>
          <a:blip r:embed="rId3"/>
          <a:srcRect/>
          <a:stretch>
            <a:fillRect/>
          </a:stretch>
        </p:blipFill>
        <p:spPr bwMode="auto">
          <a:xfrm>
            <a:off x="6248399" y="3276600"/>
            <a:ext cx="2721163" cy="312389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42</TotalTime>
  <Words>176</Words>
  <Application>Microsoft Office PowerPoint</Application>
  <PresentationFormat>On-screen Show (4:3)</PresentationFormat>
  <Paragraphs>23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Trek</vt:lpstr>
      <vt:lpstr>Ink Analysis</vt:lpstr>
      <vt:lpstr>Slide 2</vt:lpstr>
      <vt:lpstr>As we learned, ink can be analyzed by…</vt:lpstr>
      <vt:lpstr>How is ink removed from a questioned document for chromatographic analysis?</vt:lpstr>
      <vt:lpstr>Slide 5</vt:lpstr>
      <vt:lpstr>Several Ink manufacturers have been…</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Ink Analysis</dc:title>
  <dc:creator> markwagner78</dc:creator>
  <cp:lastModifiedBy> markwagner78</cp:lastModifiedBy>
  <cp:revision>5</cp:revision>
  <dcterms:created xsi:type="dcterms:W3CDTF">2008-03-13T00:31:07Z</dcterms:created>
  <dcterms:modified xsi:type="dcterms:W3CDTF">2008-03-13T11:02:48Z</dcterms:modified>
</cp:coreProperties>
</file>